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801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976" r:id="rId29"/>
    <p:sldId id="977" r:id="rId30"/>
    <p:sldId id="975" r:id="rId31"/>
    <p:sldId id="332" r:id="rId32"/>
    <p:sldId id="771" r:id="rId33"/>
    <p:sldId id="772" r:id="rId34"/>
    <p:sldId id="978" r:id="rId35"/>
    <p:sldId id="773" r:id="rId36"/>
    <p:sldId id="304" r:id="rId37"/>
    <p:sldId id="300" r:id="rId38"/>
    <p:sldId id="289" r:id="rId39"/>
    <p:sldId id="308" r:id="rId40"/>
    <p:sldId id="774" r:id="rId41"/>
    <p:sldId id="775" r:id="rId42"/>
    <p:sldId id="986" r:id="rId43"/>
    <p:sldId id="776" r:id="rId44"/>
    <p:sldId id="305" r:id="rId45"/>
    <p:sldId id="323" r:id="rId46"/>
    <p:sldId id="999" r:id="rId47"/>
    <p:sldId id="1000" r:id="rId48"/>
    <p:sldId id="981" r:id="rId49"/>
    <p:sldId id="984" r:id="rId50"/>
    <p:sldId id="982" r:id="rId51"/>
    <p:sldId id="722" r:id="rId52"/>
    <p:sldId id="749" r:id="rId53"/>
    <p:sldId id="750" r:id="rId54"/>
    <p:sldId id="752" r:id="rId55"/>
    <p:sldId id="745" r:id="rId56"/>
    <p:sldId id="754" r:id="rId57"/>
    <p:sldId id="756" r:id="rId58"/>
    <p:sldId id="758" r:id="rId59"/>
    <p:sldId id="1001" r:id="rId60"/>
    <p:sldId id="278" r:id="rId61"/>
    <p:sldId id="1010" r:id="rId62"/>
    <p:sldId id="1011" r:id="rId63"/>
    <p:sldId id="1006" r:id="rId64"/>
    <p:sldId id="1007" r:id="rId65"/>
    <p:sldId id="779" r:id="rId66"/>
    <p:sldId id="1013" r:id="rId67"/>
    <p:sldId id="1009" r:id="rId68"/>
    <p:sldId id="1012" r:id="rId69"/>
    <p:sldId id="760" r:id="rId70"/>
    <p:sldId id="307" r:id="rId71"/>
    <p:sldId id="306" r:id="rId72"/>
    <p:sldId id="309" r:id="rId73"/>
    <p:sldId id="796" r:id="rId74"/>
    <p:sldId id="299" r:id="rId75"/>
    <p:sldId id="994" r:id="rId76"/>
    <p:sldId id="292" r:id="rId77"/>
    <p:sldId id="780" r:id="rId78"/>
    <p:sldId id="797" r:id="rId79"/>
    <p:sldId id="285" r:id="rId80"/>
    <p:sldId id="311" r:id="rId81"/>
    <p:sldId id="287" r:id="rId82"/>
    <p:sldId id="989" r:id="rId83"/>
    <p:sldId id="995" r:id="rId84"/>
    <p:sldId id="781" r:id="rId85"/>
    <p:sldId id="990" r:id="rId86"/>
    <p:sldId id="782" r:id="rId87"/>
    <p:sldId id="293" r:id="rId88"/>
    <p:sldId id="295" r:id="rId89"/>
    <p:sldId id="991" r:id="rId90"/>
    <p:sldId id="301" r:id="rId91"/>
    <p:sldId id="288" r:id="rId92"/>
    <p:sldId id="296" r:id="rId93"/>
    <p:sldId id="1031" r:id="rId94"/>
    <p:sldId id="1032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/>
    <p:restoredTop sz="95659"/>
  </p:normalViewPr>
  <p:slideViewPr>
    <p:cSldViewPr snapToGrid="0" snapToObjects="1">
      <p:cViewPr>
        <p:scale>
          <a:sx n="99" d="100"/>
          <a:sy n="99" d="100"/>
        </p:scale>
        <p:origin x="1408" y="152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4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1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644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5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12/15/21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0.jpeg"/><Relationship Id="rId9" Type="http://schemas.openxmlformats.org/officeDocument/2006/relationships/image" Target="../media/image7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𝑎𝑣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  <a:blipFill>
                <a:blip r:embed="rId2"/>
                <a:stretch>
                  <a:fillRect l="-602" r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432736" y="1864617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8912134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  <a:blipFill>
                <a:blip r:embed="rId2"/>
                <a:stretch>
                  <a:fillRect l="-464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8000" r="-843" b="-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7407" r="-843" b="-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  <a:blipFill>
                <a:blip r:embed="rId3"/>
                <a:stretch>
                  <a:fillRect l="-785" t="-1739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224853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drain (follower)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latin typeface="Arial" charset="0"/>
                    <a:cs typeface="Arial" charset="0"/>
                  </a:rPr>
                  <a:t>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≫1)</m:t>
                    </m:r>
                  </m:oMath>
                </a14:m>
                <a:endParaRPr lang="en-US" sz="18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  <a:blipFill>
                <a:blip r:embed="rId3"/>
                <a:stretch>
                  <a:fillRect l="-430"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41D20-35EA-6943-B684-DD73EABDD5F5}"/>
              </a:ext>
            </a:extLst>
          </p:cNvPr>
          <p:cNvGrpSpPr/>
          <p:nvPr/>
        </p:nvGrpSpPr>
        <p:grpSpPr>
          <a:xfrm>
            <a:off x="9441594" y="2121839"/>
            <a:ext cx="2368834" cy="2945808"/>
            <a:chOff x="471817" y="1664639"/>
            <a:chExt cx="2368834" cy="2945808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4652" y="2833868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13469" y="220739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4787" y="4330749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1273957" y="284851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2031826" y="347299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2037162" y="2866296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18168" y="2113079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7476" y="365123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3179" y="2894230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96960" y="3171397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6109" y="3983014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7408" y="330350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05139" y="3059277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3016" y="2846340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1817" y="3171397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37694" y="3330603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2586401" y="2989523"/>
              <a:ext cx="2542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52327" y="3384975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1487674" y="236554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2218732" y="384340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2251356" y="34840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893539" y="272083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1002826" y="349189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FE98D9-786C-D544-BDD3-996DC4E850E2}"/>
                </a:ext>
              </a:extLst>
            </p:cNvPr>
            <p:cNvSpPr txBox="1"/>
            <p:nvPr/>
          </p:nvSpPr>
          <p:spPr>
            <a:xfrm>
              <a:off x="1818168" y="166463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grpSp>
          <p:nvGrpSpPr>
            <p:cNvPr id="60" name="Group 13">
              <a:extLst>
                <a:ext uri="{FF2B5EF4-FFF2-40B4-BE49-F238E27FC236}">
                  <a16:creationId xmlns:a16="http://schemas.microsoft.com/office/drawing/2014/main" id="{30A5BD1E-2AD4-CA4F-92DF-E30DF8FD6E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7934" y="3337950"/>
              <a:ext cx="245263" cy="174811"/>
              <a:chOff x="1344" y="2016"/>
              <a:chExt cx="336" cy="240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68192DC8-E133-294C-B369-838BE04978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EDCBD6D0-497B-8547-B364-E03DC69A9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4" y="147275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source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𝑑𝑑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(1−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𝑞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15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/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cs typeface="Arial" charset="0"/>
                </a:endParaRPr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2000" i="1" dirty="0"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=3.0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From equation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=1390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  <a:blipFill>
                <a:blip r:embed="rId3"/>
                <a:stretch>
                  <a:fillRect l="-711" t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9CBD2D-0C99-D246-991B-7B232AE3908D}"/>
              </a:ext>
            </a:extLst>
          </p:cNvPr>
          <p:cNvGrpSpPr/>
          <p:nvPr/>
        </p:nvGrpSpPr>
        <p:grpSpPr>
          <a:xfrm>
            <a:off x="9225160" y="1980235"/>
            <a:ext cx="2477955" cy="2897530"/>
            <a:chOff x="805685" y="1627562"/>
            <a:chExt cx="2477955" cy="2897530"/>
          </a:xfrm>
        </p:grpSpPr>
        <p:grpSp>
          <p:nvGrpSpPr>
            <p:cNvPr id="71" name="Group 912">
              <a:extLst>
                <a:ext uri="{FF2B5EF4-FFF2-40B4-BE49-F238E27FC236}">
                  <a16:creationId xmlns:a16="http://schemas.microsoft.com/office/drawing/2014/main" id="{62450C74-B06A-124F-895C-A691E92F4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8520" y="2758673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6F55FAA-2D24-0C4F-A176-7CD342630C2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F94E94A-1DD3-5C42-ACA3-318E181F64B1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3E04481-2011-CA4C-B16D-D17E0A246D26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7D52B6-D167-A24D-BFEB-309B362398E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A05E3FC-6ED7-4040-8EB3-64ABBB642F7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D956DDA-92BC-124E-BE5F-CFCEE614085D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8EA531F-9637-2E41-8DFC-862D82470329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92700E1C-4C8E-5F46-8515-9A7D0DFBD638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72" name="Group 220">
              <a:extLst>
                <a:ext uri="{FF2B5EF4-FFF2-40B4-BE49-F238E27FC236}">
                  <a16:creationId xmlns:a16="http://schemas.microsoft.com/office/drawing/2014/main" id="{7E5DCB35-6D47-0B46-B1BF-992D798AA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3243" y="4245394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B0C571F6-3B48-B94B-AAFB-507504520B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AFAF675-D0CB-5B49-86EB-5B87790033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B3FD00-2DA0-0040-B253-4D9CFA71C55A}"/>
                </a:ext>
              </a:extLst>
            </p:cNvPr>
            <p:cNvSpPr txBox="1"/>
            <p:nvPr/>
          </p:nvSpPr>
          <p:spPr>
            <a:xfrm>
              <a:off x="1607825" y="2773322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F89247-21A1-B74F-8F40-4667A28E4713}"/>
                </a:ext>
              </a:extLst>
            </p:cNvPr>
            <p:cNvSpPr txBox="1"/>
            <p:nvPr/>
          </p:nvSpPr>
          <p:spPr>
            <a:xfrm>
              <a:off x="2365694" y="339779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BD9DAD8-95B3-E748-BA33-F8D38ED2FCC9}"/>
                </a:ext>
              </a:extLst>
            </p:cNvPr>
            <p:cNvSpPr txBox="1"/>
            <p:nvPr/>
          </p:nvSpPr>
          <p:spPr>
            <a:xfrm>
              <a:off x="2371030" y="2791101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B5AF72D2-F4EE-194C-A496-2A0C27A595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958" y="1993166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A0B48AC3-BF31-AA4D-8D78-630AF31F13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7E2B0E15-8736-3D4E-93D9-FA59B851E4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5B0B361-17DA-0340-9925-EF7A790584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1344" y="357604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10">
              <a:extLst>
                <a:ext uri="{FF2B5EF4-FFF2-40B4-BE49-F238E27FC236}">
                  <a16:creationId xmlns:a16="http://schemas.microsoft.com/office/drawing/2014/main" id="{651FF199-E7B4-8D4E-B704-19EC42519A4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17047" y="2819035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180595AA-A01D-BF4D-B498-B5FC22CC4B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C7D164B6-D665-9243-AA72-3809AB7FE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A0DD508B-393C-9245-82C4-262D7FE5A3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0314A00E-2DCC-BE4D-BF11-7434CD0A3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13">
              <a:extLst>
                <a:ext uri="{FF2B5EF4-FFF2-40B4-BE49-F238E27FC236}">
                  <a16:creationId xmlns:a16="http://schemas.microsoft.com/office/drawing/2014/main" id="{67839264-75C0-0740-AB20-03F09D978C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0828" y="3096202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8B4AB8FD-BB56-EB40-A883-F421E8BCAF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89C9E719-2430-5C4D-9F97-42401441E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4410C8C7-218D-6E4E-BFAE-FE1E27672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9977" y="3907819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50CD413B-00AE-5647-A872-385297ECAD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697F28DF-40DC-144C-9614-9F345E500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2575293-E661-334E-A4E5-ED014D075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41276" y="322830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2" name="Group 210">
              <a:extLst>
                <a:ext uri="{FF2B5EF4-FFF2-40B4-BE49-F238E27FC236}">
                  <a16:creationId xmlns:a16="http://schemas.microsoft.com/office/drawing/2014/main" id="{4652E9C6-4266-074F-9D64-00FD929D94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39007" y="2482638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88143E49-8FA4-5A48-A912-5FCB4A9AA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D66CD4B-C73B-354A-8A55-3C7FC737D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9EFC5C6-2760-EA4C-A13D-F17ACFA69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8A5C430-9736-FB4E-B924-5422CE25A7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432E404B-23C7-9444-993F-A9214155CD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36884" y="2771145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6092CA2-B28D-9249-9E01-C8C6454EFB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3FF62FC-CA0B-0841-989F-EF27A0F8F3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6B12B712-927C-5C49-8374-A4E987934A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05685" y="3096202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10EF7170-0E62-7E42-9867-B126A29152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A133A8A8-0ECE-6743-8676-1493A09A64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68365B1A-463D-CB4F-9212-2FA857FF05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1562" y="2753966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326FB74F-D999-D046-BFE7-B98DC74CB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C2BC19E4-E69F-A341-94CF-C7A894C583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F3308D-C5B6-154B-AC74-00785B489AAA}"/>
                </a:ext>
              </a:extLst>
            </p:cNvPr>
            <p:cNvSpPr txBox="1"/>
            <p:nvPr/>
          </p:nvSpPr>
          <p:spPr>
            <a:xfrm>
              <a:off x="2955964" y="2399244"/>
              <a:ext cx="28018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A23F8CD-F0A1-E249-95FC-9F487C704794}"/>
                </a:ext>
              </a:extLst>
            </p:cNvPr>
            <p:cNvSpPr txBox="1"/>
            <p:nvPr/>
          </p:nvSpPr>
          <p:spPr>
            <a:xfrm>
              <a:off x="920114" y="3280043"/>
              <a:ext cx="3375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18C508-A165-B648-8192-E8169E3C8B29}"/>
                </a:ext>
              </a:extLst>
            </p:cNvPr>
            <p:cNvSpPr txBox="1"/>
            <p:nvPr/>
          </p:nvSpPr>
          <p:spPr>
            <a:xfrm>
              <a:off x="2552600" y="376821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A5F089B-C51A-AD40-846C-10739C2A53D9}"/>
                </a:ext>
              </a:extLst>
            </p:cNvPr>
            <p:cNvSpPr txBox="1"/>
            <p:nvPr/>
          </p:nvSpPr>
          <p:spPr>
            <a:xfrm>
              <a:off x="2483200" y="233221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F76B5EB-C6FB-D941-B540-F6EE5CE4E669}"/>
                </a:ext>
              </a:extLst>
            </p:cNvPr>
            <p:cNvSpPr txBox="1"/>
            <p:nvPr/>
          </p:nvSpPr>
          <p:spPr>
            <a:xfrm>
              <a:off x="1109421" y="26456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05D059F-C5D1-C746-93F0-CC86B744A85F}"/>
                </a:ext>
              </a:extLst>
            </p:cNvPr>
            <p:cNvSpPr txBox="1"/>
            <p:nvPr/>
          </p:nvSpPr>
          <p:spPr>
            <a:xfrm>
              <a:off x="1336694" y="341670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768725A-214F-7A45-BE68-E3C2D5BA11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00144" y="283436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345382D6-ED03-C94E-9C18-7A1FDA07F5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2043" y="3534194"/>
              <a:ext cx="140150" cy="279698"/>
              <a:chOff x="3280" y="3072"/>
              <a:chExt cx="96" cy="192"/>
            </a:xfrm>
          </p:grpSpPr>
          <p:sp>
            <p:nvSpPr>
              <p:cNvPr id="97" name="Line 17">
                <a:extLst>
                  <a:ext uri="{FF2B5EF4-FFF2-40B4-BE49-F238E27FC236}">
                    <a16:creationId xmlns:a16="http://schemas.microsoft.com/office/drawing/2014/main" id="{0854CE63-2106-2B4F-BF9E-A86A007D1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8">
                <a:extLst>
                  <a:ext uri="{FF2B5EF4-FFF2-40B4-BE49-F238E27FC236}">
                    <a16:creationId xmlns:a16="http://schemas.microsoft.com/office/drawing/2014/main" id="{A341C4CF-CC8E-6045-A44F-F6C04D52FB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3E4B00-A23C-7548-A2B7-76ACA0C6339D}"/>
                </a:ext>
              </a:extLst>
            </p:cNvPr>
            <p:cNvSpPr txBox="1"/>
            <p:nvPr/>
          </p:nvSpPr>
          <p:spPr>
            <a:xfrm>
              <a:off x="2152217" y="1627562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02F51AF6-0BE0-4B41-B275-230B508AEF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3136" y="209328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B846CD4-9F42-6940-B37E-98B1C6498FF7}"/>
                </a:ext>
              </a:extLst>
            </p:cNvPr>
            <p:cNvSpPr txBox="1"/>
            <p:nvPr/>
          </p:nvSpPr>
          <p:spPr>
            <a:xfrm>
              <a:off x="2952193" y="2966495"/>
              <a:ext cx="33144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MOSFETs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MOSFET circuit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threshold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𝑊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channel width,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𝐿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channel length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Ohmic: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[2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]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Saturation: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  <a:blipFill>
                <a:blip r:embed="rId3"/>
                <a:stretch>
                  <a:fillRect l="-630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DAFA9E-0A41-684B-88E3-E46692471E5A}"/>
              </a:ext>
            </a:extLst>
          </p:cNvPr>
          <p:cNvGrpSpPr/>
          <p:nvPr/>
        </p:nvGrpSpPr>
        <p:grpSpPr>
          <a:xfrm>
            <a:off x="10140654" y="2275834"/>
            <a:ext cx="1330910" cy="1354987"/>
            <a:chOff x="9916468" y="4620604"/>
            <a:chExt cx="1330910" cy="135498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5720A2-7299-2049-A517-5B0E3B97DCA7}"/>
                </a:ext>
              </a:extLst>
            </p:cNvPr>
            <p:cNvSpPr txBox="1"/>
            <p:nvPr/>
          </p:nvSpPr>
          <p:spPr>
            <a:xfrm>
              <a:off x="10893808" y="563667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A95F848-938C-0C42-97FD-7B4BD7674A50}"/>
                </a:ext>
              </a:extLst>
            </p:cNvPr>
            <p:cNvSpPr txBox="1"/>
            <p:nvPr/>
          </p:nvSpPr>
          <p:spPr>
            <a:xfrm>
              <a:off x="10866103" y="462060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8" name="Group 13">
              <a:extLst>
                <a:ext uri="{FF2B5EF4-FFF2-40B4-BE49-F238E27FC236}">
                  <a16:creationId xmlns:a16="http://schemas.microsoft.com/office/drawing/2014/main" id="{95F52FF2-342D-FA4F-8198-DC55DA835E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3425" y="5796441"/>
              <a:ext cx="245263" cy="174811"/>
              <a:chOff x="1344" y="2016"/>
              <a:chExt cx="336" cy="240"/>
            </a:xfrm>
          </p:grpSpPr>
          <p:sp>
            <p:nvSpPr>
              <p:cNvPr id="156" name="Oval 14">
                <a:extLst>
                  <a:ext uri="{FF2B5EF4-FFF2-40B4-BE49-F238E27FC236}">
                    <a16:creationId xmlns:a16="http://schemas.microsoft.com/office/drawing/2014/main" id="{22C1D566-20BB-934A-B831-5D56C7EF3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" name="Rectangle 15">
                <a:extLst>
                  <a:ext uri="{FF2B5EF4-FFF2-40B4-BE49-F238E27FC236}">
                    <a16:creationId xmlns:a16="http://schemas.microsoft.com/office/drawing/2014/main" id="{E8A53FB8-038D-7347-B1F2-6D2066D4DB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58F453-C2F0-2B43-890A-9DF3383839AB}"/>
                </a:ext>
              </a:extLst>
            </p:cNvPr>
            <p:cNvSpPr txBox="1"/>
            <p:nvPr/>
          </p:nvSpPr>
          <p:spPr>
            <a:xfrm>
              <a:off x="9916468" y="5053041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CC70989-F9CC-6D41-A3EC-8A03690082E2}"/>
                </a:ext>
              </a:extLst>
            </p:cNvPr>
            <p:cNvGrpSpPr/>
            <p:nvPr/>
          </p:nvGrpSpPr>
          <p:grpSpPr>
            <a:xfrm>
              <a:off x="10148976" y="4889558"/>
              <a:ext cx="715494" cy="966152"/>
              <a:chOff x="1155064" y="908720"/>
              <a:chExt cx="715494" cy="966152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59F9FA4-D226-2449-9EDD-0EB95075AF7E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3BF9C8B-BC8B-3F4E-BDFA-F0CD62C073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7E7FCF6-7124-FA4D-95F6-130E14C7CF8B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2AEDAF3-BBE0-3842-8633-F9554B57D385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846643F-1318-FF42-B84C-08F4B0FD6652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9A8BAC9-DC5E-3A46-9D25-D51A37DF5165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D0AF0BCB-F2A5-1849-880C-8B1FB0A64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ACDD5E61-0953-AF4C-9898-AEE3C4895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83267FC-13D1-DD42-8E34-B22073EC1FEC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41" name="Group 13">
              <a:extLst>
                <a:ext uri="{FF2B5EF4-FFF2-40B4-BE49-F238E27FC236}">
                  <a16:creationId xmlns:a16="http://schemas.microsoft.com/office/drawing/2014/main" id="{2DB25127-1B88-BE45-8B25-AE9E9D0B3F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6168" y="5461868"/>
              <a:ext cx="245263" cy="174811"/>
              <a:chOff x="1344" y="2016"/>
              <a:chExt cx="336" cy="240"/>
            </a:xfrm>
          </p:grpSpPr>
          <p:sp>
            <p:nvSpPr>
              <p:cNvPr id="145" name="Oval 14">
                <a:extLst>
                  <a:ext uri="{FF2B5EF4-FFF2-40B4-BE49-F238E27FC236}">
                    <a16:creationId xmlns:a16="http://schemas.microsoft.com/office/drawing/2014/main" id="{7F464B4A-9CBC-8645-BBFF-1E074DBA17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6" name="Rectangle 15">
                <a:extLst>
                  <a:ext uri="{FF2B5EF4-FFF2-40B4-BE49-F238E27FC236}">
                    <a16:creationId xmlns:a16="http://schemas.microsoft.com/office/drawing/2014/main" id="{457F18E4-B888-FC43-A257-B96BA03B33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42" name="Group 13">
              <a:extLst>
                <a:ext uri="{FF2B5EF4-FFF2-40B4-BE49-F238E27FC236}">
                  <a16:creationId xmlns:a16="http://schemas.microsoft.com/office/drawing/2014/main" id="{F863DFC2-63FF-6844-B354-B9C22B0F77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24764" y="4782128"/>
              <a:ext cx="245263" cy="174811"/>
              <a:chOff x="1344" y="2016"/>
              <a:chExt cx="336" cy="240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937B7CF6-895E-454A-96B5-F6DFB0EC27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337E49AE-E7AA-484F-9E0A-107876CCD5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51F790-09C1-494A-9530-D9B0F66B8CAB}"/>
              </a:ext>
            </a:extLst>
          </p:cNvPr>
          <p:cNvSpPr txBox="1"/>
          <p:nvPr/>
        </p:nvSpPr>
        <p:spPr>
          <a:xfrm>
            <a:off x="9982987" y="3780148"/>
            <a:ext cx="208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 channel MOSFET</a:t>
            </a:r>
          </a:p>
        </p:txBody>
      </p:sp>
    </p:spTree>
    <p:extLst>
      <p:ext uri="{BB962C8B-B14F-4D97-AF65-F5344CB8AC3E}">
        <p14:creationId xmlns:p14="http://schemas.microsoft.com/office/powerpoint/2010/main" val="290331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503594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JFET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blipFill>
                <a:blip r:embed="rId3"/>
                <a:stretch>
                  <a:fillRect l="-1017" t="-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5F6A9-CED6-DF4D-A208-0CC15F0A222C}"/>
              </a:ext>
            </a:extLst>
          </p:cNvPr>
          <p:cNvGrpSpPr/>
          <p:nvPr/>
        </p:nvGrpSpPr>
        <p:grpSpPr>
          <a:xfrm>
            <a:off x="9827226" y="2447763"/>
            <a:ext cx="1557181" cy="2306326"/>
            <a:chOff x="10107442" y="2447763"/>
            <a:chExt cx="1557181" cy="2306326"/>
          </a:xfrm>
        </p:grpSpPr>
        <p:grpSp>
          <p:nvGrpSpPr>
            <p:cNvPr id="7" name="Group 204">
              <a:extLst>
                <a:ext uri="{FF2B5EF4-FFF2-40B4-BE49-F238E27FC236}">
                  <a16:creationId xmlns:a16="http://schemas.microsoft.com/office/drawing/2014/main" id="{87466627-9475-AF44-BDA7-5B0F3C996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143" y="2461401"/>
              <a:ext cx="675743" cy="1408043"/>
              <a:chOff x="3552" y="2400"/>
              <a:chExt cx="192" cy="480"/>
            </a:xfrm>
          </p:grpSpPr>
          <p:sp>
            <p:nvSpPr>
              <p:cNvPr id="26" name="Line 52">
                <a:extLst>
                  <a:ext uri="{FF2B5EF4-FFF2-40B4-BE49-F238E27FC236}">
                    <a16:creationId xmlns:a16="http://schemas.microsoft.com/office/drawing/2014/main" id="{28C3C181-6D81-E541-B16D-3CD3DABB0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11F7052-8A7E-4D4A-B603-3E7FB3E24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57">
                <a:extLst>
                  <a:ext uri="{FF2B5EF4-FFF2-40B4-BE49-F238E27FC236}">
                    <a16:creationId xmlns:a16="http://schemas.microsoft.com/office/drawing/2014/main" id="{2CFF8C2D-FA72-544D-9261-C5596F50F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959D4BEE-3010-084C-8A5D-D7EAE64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9637" y="37411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49">
              <a:extLst>
                <a:ext uri="{FF2B5EF4-FFF2-40B4-BE49-F238E27FC236}">
                  <a16:creationId xmlns:a16="http://schemas.microsoft.com/office/drawing/2014/main" id="{8A58721B-4457-3C44-979C-24675EC09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10361" y="361523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91CBDEE9-295E-474F-B532-A0A67A43B3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3" y="745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5735450B-E7FE-0B41-BF80-4C92736085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CBD373-C309-674A-A942-CCBC9FA0460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577" y="2461401"/>
              <a:ext cx="3759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49">
              <a:extLst>
                <a:ext uri="{FF2B5EF4-FFF2-40B4-BE49-F238E27FC236}">
                  <a16:creationId xmlns:a16="http://schemas.microsoft.com/office/drawing/2014/main" id="{38B2E247-0F8C-6147-9157-8174CB730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799" y="3620969"/>
              <a:ext cx="228600" cy="228600"/>
              <a:chOff x="1248" y="720"/>
              <a:chExt cx="96" cy="96"/>
            </a:xfrm>
          </p:grpSpPr>
          <p:sp>
            <p:nvSpPr>
              <p:cNvPr id="22" name="Oval 250">
                <a:extLst>
                  <a:ext uri="{FF2B5EF4-FFF2-40B4-BE49-F238E27FC236}">
                    <a16:creationId xmlns:a16="http://schemas.microsoft.com/office/drawing/2014/main" id="{75BB0BA6-0338-2740-B9D6-DA9BF4DFC1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2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" name="Rectangle 251">
                <a:extLst>
                  <a:ext uri="{FF2B5EF4-FFF2-40B4-BE49-F238E27FC236}">
                    <a16:creationId xmlns:a16="http://schemas.microsoft.com/office/drawing/2014/main" id="{31A3A524-FAE7-CA41-8CC8-617F92E97A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3F50ED-9887-834C-837C-AA0FAF870F7C}"/>
                </a:ext>
              </a:extLst>
            </p:cNvPr>
            <p:cNvSpPr txBox="1"/>
            <p:nvPr/>
          </p:nvSpPr>
          <p:spPr>
            <a:xfrm>
              <a:off x="10107442" y="377058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/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20">
              <a:extLst>
                <a:ext uri="{FF2B5EF4-FFF2-40B4-BE49-F238E27FC236}">
                  <a16:creationId xmlns:a16="http://schemas.microsoft.com/office/drawing/2014/main" id="{241E63A0-E618-B943-BBFF-ECAC735D4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2377" y="4449289"/>
              <a:ext cx="152400" cy="304800"/>
              <a:chOff x="3264" y="3072"/>
              <a:chExt cx="96" cy="192"/>
            </a:xfrm>
          </p:grpSpPr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E9E109DA-F040-974E-9B69-7E104897E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C1DA4DF7-3ACF-3C46-B6C5-AD58CC00E6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220">
              <a:extLst>
                <a:ext uri="{FF2B5EF4-FFF2-40B4-BE49-F238E27FC236}">
                  <a16:creationId xmlns:a16="http://schemas.microsoft.com/office/drawing/2014/main" id="{389412E9-129B-4342-A4F4-1138D0128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3935" y="2447763"/>
              <a:ext cx="152400" cy="304800"/>
              <a:chOff x="3264" y="3072"/>
              <a:chExt cx="96" cy="192"/>
            </a:xfrm>
          </p:grpSpPr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3512F728-1771-8048-90AA-C29BB51932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32514B51-254C-7148-8A54-99168B49C6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1A09C8-F556-DC4E-9651-3AA276640C73}"/>
                </a:ext>
              </a:extLst>
            </p:cNvPr>
            <p:cNvSpPr txBox="1"/>
            <p:nvPr/>
          </p:nvSpPr>
          <p:spPr>
            <a:xfrm>
              <a:off x="11196915" y="3502216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273E18-6E89-5F45-9CCB-13D70889B97D}"/>
                </a:ext>
              </a:extLst>
            </p:cNvPr>
            <p:cNvSpPr txBox="1"/>
            <p:nvPr/>
          </p:nvSpPr>
          <p:spPr>
            <a:xfrm>
              <a:off x="11189194" y="3949983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3377F-AC33-9E46-99CC-D2465A82A5A1}"/>
                </a:ext>
              </a:extLst>
            </p:cNvPr>
            <p:cNvSpPr txBox="1"/>
            <p:nvPr/>
          </p:nvSpPr>
          <p:spPr>
            <a:xfrm>
              <a:off x="10409701" y="333857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gs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797278-BBD2-824B-9F17-66DFA12A4548}"/>
                </a:ext>
              </a:extLst>
            </p:cNvPr>
            <p:cNvCxnSpPr/>
            <p:nvPr/>
          </p:nvCxnSpPr>
          <p:spPr>
            <a:xfrm>
              <a:off x="10300355" y="3728638"/>
              <a:ext cx="67244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161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Mixers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square wave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  Expanding this in a Fourier series, we get: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𝑙𝑜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−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spurious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are the spurs from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</m:oMath>
                </a14:m>
                <a:r>
                  <a:rPr lang="en-US" sz="2000" dirty="0" err="1">
                    <a:solidFill>
                      <a:srgbClr val="000000"/>
                    </a:solidFill>
                    <a:sym typeface="Calibri"/>
                  </a:rPr>
                  <a:t>th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harmonic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blipFill>
                <a:blip r:embed="rId3"/>
                <a:stretch>
                  <a:fillRect l="-794" t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CCE4C-B4A7-9C4D-9FD1-C8B478B2C406}"/>
              </a:ext>
            </a:extLst>
          </p:cNvPr>
          <p:cNvGrpSpPr/>
          <p:nvPr/>
        </p:nvGrpSpPr>
        <p:grpSpPr>
          <a:xfrm>
            <a:off x="5692032" y="4913944"/>
            <a:ext cx="6198158" cy="1344022"/>
            <a:chOff x="5568462" y="4239408"/>
            <a:chExt cx="6198158" cy="1344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A5E189-6554-7E47-9608-26A60415E7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8462" y="5003083"/>
              <a:ext cx="619815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18163-B5A1-B64B-A9D3-9A1EB241E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398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875B86-1B2E-F443-9237-C5A0AEE74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084" y="4241086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22C685-305B-C84E-AB05-52900A90C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9823" y="4261182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5656D2-EFC5-A64C-ADCA-1D8E5202A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040" y="4252807"/>
              <a:ext cx="0" cy="7636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5FD0C-107A-744F-BD20-EE0ACDE97986}"/>
                </a:ext>
              </a:extLst>
            </p:cNvPr>
            <p:cNvSpPr txBox="1"/>
            <p:nvPr/>
          </p:nvSpPr>
          <p:spPr>
            <a:xfrm>
              <a:off x="5838093" y="5214098"/>
              <a:ext cx="48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740F5D-BCBF-5A4F-87CA-44F212415330}"/>
                </a:ext>
              </a:extLst>
            </p:cNvPr>
            <p:cNvSpPr txBox="1"/>
            <p:nvPr/>
          </p:nvSpPr>
          <p:spPr>
            <a:xfrm>
              <a:off x="6573295" y="5204456"/>
              <a:ext cx="77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141B4E-4AD7-B644-A7C6-236E49535009}"/>
                </a:ext>
              </a:extLst>
            </p:cNvPr>
            <p:cNvSpPr txBox="1"/>
            <p:nvPr/>
          </p:nvSpPr>
          <p:spPr>
            <a:xfrm>
              <a:off x="7734716" y="5170624"/>
              <a:ext cx="390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EBA83-D15A-D545-960F-F014047BD0D9}"/>
                </a:ext>
              </a:extLst>
            </p:cNvPr>
            <p:cNvSpPr txBox="1"/>
            <p:nvPr/>
          </p:nvSpPr>
          <p:spPr>
            <a:xfrm>
              <a:off x="8719449" y="5180190"/>
              <a:ext cx="46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/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/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8EF065-6AF1-104A-837F-D985CB92E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830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4F469A-ECC6-024D-B48C-9AB9A9B0D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9296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66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7165</TotalTime>
  <Words>12042</Words>
  <Application>Microsoft Macintosh PowerPoint</Application>
  <PresentationFormat>Widescreen</PresentationFormat>
  <Paragraphs>2051</Paragraphs>
  <Slides>94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AM Modulator for previous exercise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JFET common drain (follower) amplifier</vt:lpstr>
      <vt:lpstr>JFET common source amplifier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997</cp:revision>
  <dcterms:created xsi:type="dcterms:W3CDTF">2021-07-06T18:24:07Z</dcterms:created>
  <dcterms:modified xsi:type="dcterms:W3CDTF">2021-12-15T21:04:01Z</dcterms:modified>
  <cp:category/>
</cp:coreProperties>
</file>